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7432000" cy="36576000"/>
  <p:notesSz cx="6858000" cy="9144000"/>
  <p:defaultText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43" autoAdjust="0"/>
  </p:normalViewPr>
  <p:slideViewPr>
    <p:cSldViewPr>
      <p:cViewPr>
        <p:scale>
          <a:sx n="28" d="100"/>
          <a:sy n="28" d="100"/>
        </p:scale>
        <p:origin x="-1792" y="424"/>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08E834-44EC-40D3-8088-60D30C7F8A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B421152-4E29-49F8-B85A-D4807436F1D2}">
      <dgm:prSet/>
      <dgm:spPr/>
      <dgm:t>
        <a:bodyPr/>
        <a:lstStyle/>
        <a:p>
          <a:pPr rtl="0"/>
          <a:endParaRPr lang="en-US" b="1" i="0" dirty="0">
            <a:latin typeface="Times New Roman" pitchFamily="18" charset="0"/>
            <a:cs typeface="Times New Roman" pitchFamily="18" charset="0"/>
          </a:endParaRPr>
        </a:p>
      </dgm:t>
    </dgm:pt>
    <dgm:pt modelId="{CF13FA1B-7EAE-44B7-B19E-FB818F286E1C}" type="parTrans" cxnId="{CAB28DE1-C2DF-423F-932D-1BC13EE357ED}">
      <dgm:prSet/>
      <dgm:spPr/>
      <dgm:t>
        <a:bodyPr/>
        <a:lstStyle/>
        <a:p>
          <a:endParaRPr lang="en-US"/>
        </a:p>
      </dgm:t>
    </dgm:pt>
    <dgm:pt modelId="{55690F96-9B92-44B1-9036-EEF4CD2EEC4F}" type="sibTrans" cxnId="{CAB28DE1-C2DF-423F-932D-1BC13EE357ED}">
      <dgm:prSet/>
      <dgm:spPr/>
      <dgm:t>
        <a:bodyPr/>
        <a:lstStyle/>
        <a:p>
          <a:endParaRPr lang="en-US"/>
        </a:p>
      </dgm:t>
    </dgm:pt>
    <dgm:pt modelId="{B9797D0E-2A81-444A-9D81-5AF1EA3C7A34}" type="pres">
      <dgm:prSet presAssocID="{E608E834-44EC-40D3-8088-60D30C7F8AB9}" presName="Name0" presStyleCnt="0">
        <dgm:presLayoutVars>
          <dgm:dir/>
          <dgm:animLvl val="lvl"/>
          <dgm:resizeHandles val="exact"/>
        </dgm:presLayoutVars>
      </dgm:prSet>
      <dgm:spPr/>
      <dgm:t>
        <a:bodyPr/>
        <a:lstStyle/>
        <a:p>
          <a:endParaRPr lang="en-US"/>
        </a:p>
      </dgm:t>
    </dgm:pt>
    <dgm:pt modelId="{26E1D49D-FF72-4E0E-BE8A-1D93A6F2DA22}" type="pres">
      <dgm:prSet presAssocID="{2B421152-4E29-49F8-B85A-D4807436F1D2}" presName="linNode" presStyleCnt="0"/>
      <dgm:spPr/>
    </dgm:pt>
    <dgm:pt modelId="{466B1CCB-5A8A-4805-99CD-3F2F10CCBF90}" type="pres">
      <dgm:prSet presAssocID="{2B421152-4E29-49F8-B85A-D4807436F1D2}" presName="parentText" presStyleLbl="node1" presStyleIdx="0" presStyleCnt="1" custLinFactNeighborX="40542">
        <dgm:presLayoutVars>
          <dgm:chMax val="1"/>
          <dgm:bulletEnabled val="1"/>
        </dgm:presLayoutVars>
      </dgm:prSet>
      <dgm:spPr/>
      <dgm:t>
        <a:bodyPr/>
        <a:lstStyle/>
        <a:p>
          <a:endParaRPr lang="en-US"/>
        </a:p>
      </dgm:t>
    </dgm:pt>
  </dgm:ptLst>
  <dgm:cxnLst>
    <dgm:cxn modelId="{3A8C4E16-8F1B-49CF-81F1-B6FD0E470450}" type="presOf" srcId="{E608E834-44EC-40D3-8088-60D30C7F8AB9}" destId="{B9797D0E-2A81-444A-9D81-5AF1EA3C7A34}" srcOrd="0" destOrd="0" presId="urn:microsoft.com/office/officeart/2005/8/layout/vList5"/>
    <dgm:cxn modelId="{CAB28DE1-C2DF-423F-932D-1BC13EE357ED}" srcId="{E608E834-44EC-40D3-8088-60D30C7F8AB9}" destId="{2B421152-4E29-49F8-B85A-D4807436F1D2}" srcOrd="0" destOrd="0" parTransId="{CF13FA1B-7EAE-44B7-B19E-FB818F286E1C}" sibTransId="{55690F96-9B92-44B1-9036-EEF4CD2EEC4F}"/>
    <dgm:cxn modelId="{2BA91C26-8328-4BB0-8C7B-150D1898D123}" type="presOf" srcId="{2B421152-4E29-49F8-B85A-D4807436F1D2}" destId="{466B1CCB-5A8A-4805-99CD-3F2F10CCBF90}" srcOrd="0" destOrd="0" presId="urn:microsoft.com/office/officeart/2005/8/layout/vList5"/>
    <dgm:cxn modelId="{B0AD2C1E-673E-4284-A523-357A3F29061C}" type="presParOf" srcId="{B9797D0E-2A81-444A-9D81-5AF1EA3C7A34}" destId="{26E1D49D-FF72-4E0E-BE8A-1D93A6F2DA22}" srcOrd="0" destOrd="0" presId="urn:microsoft.com/office/officeart/2005/8/layout/vList5"/>
    <dgm:cxn modelId="{66BCEF0E-4BD5-4301-B46A-5FD9358C9F2F}" type="presParOf" srcId="{26E1D49D-FF72-4E0E-BE8A-1D93A6F2DA22}" destId="{466B1CCB-5A8A-4805-99CD-3F2F10CCBF9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B1CCB-5A8A-4805-99CD-3F2F10CCBF90}">
      <dsp:nvSpPr>
        <dsp:cNvPr id="0" name=""/>
        <dsp:cNvSpPr/>
      </dsp:nvSpPr>
      <dsp:spPr>
        <a:xfrm>
          <a:off x="6994579" y="0"/>
          <a:ext cx="5404104" cy="6463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endParaRPr lang="en-US" sz="3200" b="1" i="0" kern="1200" dirty="0">
            <a:latin typeface="Times New Roman" pitchFamily="18" charset="0"/>
            <a:cs typeface="Times New Roman" pitchFamily="18" charset="0"/>
          </a:endParaRPr>
        </a:p>
      </dsp:txBody>
      <dsp:txXfrm>
        <a:off x="7026130" y="31551"/>
        <a:ext cx="5341002" cy="58322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1362270"/>
            <a:ext cx="23317200" cy="7840133"/>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0726400"/>
            <a:ext cx="19202400" cy="9347200"/>
          </a:xfrm>
        </p:spPr>
        <p:txBody>
          <a:bodyPr/>
          <a:lstStyle>
            <a:lvl1pPr marL="0" indent="0" algn="ctr">
              <a:buNone/>
              <a:defRPr>
                <a:solidFill>
                  <a:schemeClr val="tx1">
                    <a:tint val="75000"/>
                  </a:schemeClr>
                </a:solidFill>
              </a:defRPr>
            </a:lvl1pPr>
            <a:lvl2pPr marL="1828800" indent="0" algn="ctr">
              <a:buNone/>
              <a:defRPr>
                <a:solidFill>
                  <a:schemeClr val="tx1">
                    <a:tint val="75000"/>
                  </a:schemeClr>
                </a:solidFill>
              </a:defRPr>
            </a:lvl2pPr>
            <a:lvl3pPr marL="3657600" indent="0" algn="ctr">
              <a:buNone/>
              <a:defRPr>
                <a:solidFill>
                  <a:schemeClr val="tx1">
                    <a:tint val="75000"/>
                  </a:schemeClr>
                </a:solidFill>
              </a:defRPr>
            </a:lvl3pPr>
            <a:lvl4pPr marL="5486400" indent="0" algn="ctr">
              <a:buNone/>
              <a:defRPr>
                <a:solidFill>
                  <a:schemeClr val="tx1">
                    <a:tint val="75000"/>
                  </a:schemeClr>
                </a:solidFill>
              </a:defRPr>
            </a:lvl4pPr>
            <a:lvl5pPr marL="7315200" indent="0" algn="ctr">
              <a:buNone/>
              <a:defRPr>
                <a:solidFill>
                  <a:schemeClr val="tx1">
                    <a:tint val="75000"/>
                  </a:schemeClr>
                </a:solidFill>
              </a:defRPr>
            </a:lvl5pPr>
            <a:lvl6pPr marL="9144000" indent="0" algn="ctr">
              <a:buNone/>
              <a:defRPr>
                <a:solidFill>
                  <a:schemeClr val="tx1">
                    <a:tint val="75000"/>
                  </a:schemeClr>
                </a:solidFill>
              </a:defRPr>
            </a:lvl6pPr>
            <a:lvl7pPr marL="10972800" indent="0" algn="ctr">
              <a:buNone/>
              <a:defRPr>
                <a:solidFill>
                  <a:schemeClr val="tx1">
                    <a:tint val="75000"/>
                  </a:schemeClr>
                </a:solidFill>
              </a:defRPr>
            </a:lvl7pPr>
            <a:lvl8pPr marL="12801600" indent="0" algn="ctr">
              <a:buNone/>
              <a:defRPr>
                <a:solidFill>
                  <a:schemeClr val="tx1">
                    <a:tint val="75000"/>
                  </a:schemeClr>
                </a:solidFill>
              </a:defRPr>
            </a:lvl8pPr>
            <a:lvl9pPr marL="146304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12F148-A730-445A-9CFF-D695BB62F173}" type="datetimeFigureOut">
              <a:rPr lang="en-US" smtClean="0"/>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20830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12F148-A730-445A-9CFF-D695BB62F173}" type="datetimeFigureOut">
              <a:rPr lang="en-US" smtClean="0"/>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56018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0" y="7814739"/>
            <a:ext cx="18516600" cy="1664377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114800" y="7814739"/>
            <a:ext cx="55092600" cy="1664377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12F148-A730-445A-9CFF-D695BB62F173}" type="datetimeFigureOut">
              <a:rPr lang="en-US" smtClean="0"/>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982121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12F148-A730-445A-9CFF-D695BB62F173}" type="datetimeFigureOut">
              <a:rPr lang="en-US" smtClean="0"/>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9911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23503469"/>
            <a:ext cx="23317200" cy="7264400"/>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9" y="15502472"/>
            <a:ext cx="23317200" cy="8000997"/>
          </a:xfrm>
        </p:spPr>
        <p:txBody>
          <a:bodyPr anchor="b"/>
          <a:lstStyle>
            <a:lvl1pPr marL="0" indent="0">
              <a:buNone/>
              <a:defRPr sz="8000">
                <a:solidFill>
                  <a:schemeClr val="tx1">
                    <a:tint val="7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12F148-A730-445A-9CFF-D695BB62F173}" type="datetimeFigureOut">
              <a:rPr lang="en-US" smtClean="0"/>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1036396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14800" y="45516800"/>
            <a:ext cx="36804600" cy="128735669"/>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376600" y="45516800"/>
            <a:ext cx="36804600" cy="128735669"/>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12F148-A730-445A-9CFF-D695BB62F173}" type="datetimeFigureOut">
              <a:rPr lang="en-US" smtClean="0"/>
              <a:t>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1043508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464736"/>
            <a:ext cx="24688800" cy="609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8187269"/>
            <a:ext cx="12120564" cy="3412064"/>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371600" y="11599333"/>
            <a:ext cx="12120564"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7" y="8187269"/>
            <a:ext cx="12125325" cy="3412064"/>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3935077" y="11599333"/>
            <a:ext cx="12125325"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12F148-A730-445A-9CFF-D695BB62F173}" type="datetimeFigureOut">
              <a:rPr lang="en-US" smtClean="0"/>
              <a:t>1/26/12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163641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12F148-A730-445A-9CFF-D695BB62F173}" type="datetimeFigureOut">
              <a:rPr lang="en-US" smtClean="0"/>
              <a:t>1/26/12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2984243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2F148-A730-445A-9CFF-D695BB62F173}" type="datetimeFigureOut">
              <a:rPr lang="en-US" smtClean="0"/>
              <a:t>1/26/12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107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1456267"/>
            <a:ext cx="9024939" cy="619760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0725150" y="1456269"/>
            <a:ext cx="15335250" cy="31216603"/>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2" y="7653869"/>
            <a:ext cx="9024939" cy="25019003"/>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12F148-A730-445A-9CFF-D695BB62F173}" type="datetimeFigureOut">
              <a:rPr lang="en-US" smtClean="0"/>
              <a:t>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2476467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25603200"/>
            <a:ext cx="16459200" cy="3022603"/>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5376864" y="3268133"/>
            <a:ext cx="16459200" cy="21945600"/>
          </a:xfrm>
        </p:spPr>
        <p:txBody>
          <a:bodyPr/>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endParaRPr lang="en-US"/>
          </a:p>
        </p:txBody>
      </p:sp>
      <p:sp>
        <p:nvSpPr>
          <p:cNvPr id="4" name="Text Placeholder 3"/>
          <p:cNvSpPr>
            <a:spLocks noGrp="1"/>
          </p:cNvSpPr>
          <p:nvPr>
            <p:ph type="body" sz="half" idx="2"/>
          </p:nvPr>
        </p:nvSpPr>
        <p:spPr>
          <a:xfrm>
            <a:off x="5376864" y="28625803"/>
            <a:ext cx="16459200" cy="4292597"/>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12F148-A730-445A-9CFF-D695BB62F173}" type="datetimeFigureOut">
              <a:rPr lang="en-US" smtClean="0"/>
              <a:t>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24894211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1464736"/>
            <a:ext cx="24688800" cy="6096000"/>
          </a:xfrm>
          <a:prstGeom prst="rect">
            <a:avLst/>
          </a:prstGeom>
        </p:spPr>
        <p:txBody>
          <a:bodyPr vert="horz" lIns="365760" tIns="182880" rIns="365760" bIns="18288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8534403"/>
            <a:ext cx="24688800" cy="24138469"/>
          </a:xfrm>
          <a:prstGeom prst="rect">
            <a:avLst/>
          </a:prstGeom>
        </p:spPr>
        <p:txBody>
          <a:bodyPr vert="horz" lIns="365760" tIns="182880" rIns="365760" bIns="1828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0" y="33900536"/>
            <a:ext cx="6400800" cy="1947333"/>
          </a:xfrm>
          <a:prstGeom prst="rect">
            <a:avLst/>
          </a:prstGeom>
        </p:spPr>
        <p:txBody>
          <a:bodyPr vert="horz" lIns="365760" tIns="182880" rIns="365760" bIns="182880" rtlCol="0" anchor="ctr"/>
          <a:lstStyle>
            <a:lvl1pPr algn="l">
              <a:defRPr sz="4800">
                <a:solidFill>
                  <a:schemeClr val="tx1">
                    <a:tint val="75000"/>
                  </a:schemeClr>
                </a:solidFill>
              </a:defRPr>
            </a:lvl1pPr>
          </a:lstStyle>
          <a:p>
            <a:fld id="{3912F148-A730-445A-9CFF-D695BB62F173}" type="datetimeFigureOut">
              <a:rPr lang="en-US" smtClean="0"/>
              <a:t>1/26/12</a:t>
            </a:fld>
            <a:endParaRPr lang="en-US"/>
          </a:p>
        </p:txBody>
      </p:sp>
      <p:sp>
        <p:nvSpPr>
          <p:cNvPr id="5" name="Footer Placeholder 4"/>
          <p:cNvSpPr>
            <a:spLocks noGrp="1"/>
          </p:cNvSpPr>
          <p:nvPr>
            <p:ph type="ftr" sz="quarter" idx="3"/>
          </p:nvPr>
        </p:nvSpPr>
        <p:spPr>
          <a:xfrm>
            <a:off x="9372600" y="33900536"/>
            <a:ext cx="8686800" cy="1947333"/>
          </a:xfrm>
          <a:prstGeom prst="rect">
            <a:avLst/>
          </a:prstGeom>
        </p:spPr>
        <p:txBody>
          <a:bodyPr vert="horz" lIns="365760" tIns="182880" rIns="365760" bIns="18288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33900536"/>
            <a:ext cx="6400800" cy="1947333"/>
          </a:xfrm>
          <a:prstGeom prst="rect">
            <a:avLst/>
          </a:prstGeom>
        </p:spPr>
        <p:txBody>
          <a:bodyPr vert="horz" lIns="365760" tIns="182880" rIns="365760" bIns="182880" rtlCol="0" anchor="ctr"/>
          <a:lstStyle>
            <a:lvl1pPr algn="r">
              <a:defRPr sz="4800">
                <a:solidFill>
                  <a:schemeClr val="tx1">
                    <a:tint val="75000"/>
                  </a:schemeClr>
                </a:solidFill>
              </a:defRPr>
            </a:lvl1pPr>
          </a:lstStyle>
          <a:p>
            <a:fld id="{531F33B0-50E7-4ED5-8020-3BE813C30CA8}" type="slidenum">
              <a:rPr lang="en-US" smtClean="0"/>
              <a:t>‹#›</a:t>
            </a:fld>
            <a:endParaRPr lang="en-US"/>
          </a:p>
        </p:txBody>
      </p:sp>
    </p:spTree>
    <p:extLst>
      <p:ext uri="{BB962C8B-B14F-4D97-AF65-F5344CB8AC3E}">
        <p14:creationId xmlns:p14="http://schemas.microsoft.com/office/powerpoint/2010/main" val="3521524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600" rtl="0" eaLnBrk="1" latinLnBrk="0" hangingPunct="1">
        <a:spcBef>
          <a:spcPct val="0"/>
        </a:spcBef>
        <a:buNone/>
        <a:defRPr sz="17600" kern="1200">
          <a:solidFill>
            <a:schemeClr val="tx1"/>
          </a:solidFill>
          <a:latin typeface="+mj-lt"/>
          <a:ea typeface="+mj-ea"/>
          <a:cs typeface="+mj-cs"/>
        </a:defRPr>
      </a:lvl1pPr>
    </p:titleStyle>
    <p:bodyStyle>
      <a:lvl1pPr marL="1371600" indent="-1371600" algn="l" defTabSz="3657600" rtl="0" eaLnBrk="1" latinLnBrk="0" hangingPunct="1">
        <a:spcBef>
          <a:spcPct val="20000"/>
        </a:spcBef>
        <a:buFont typeface="Arial" pitchFamily="34" charset="0"/>
        <a:buChar char="•"/>
        <a:defRPr sz="12800" kern="1200">
          <a:solidFill>
            <a:schemeClr val="tx1"/>
          </a:solidFill>
          <a:latin typeface="+mn-lt"/>
          <a:ea typeface="+mn-ea"/>
          <a:cs typeface="+mn-cs"/>
        </a:defRPr>
      </a:lvl1pPr>
      <a:lvl2pPr marL="2971800" indent="-1143000" algn="l" defTabSz="3657600" rtl="0" eaLnBrk="1" latinLnBrk="0" hangingPunct="1">
        <a:spcBef>
          <a:spcPct val="20000"/>
        </a:spcBef>
        <a:buFont typeface="Arial" pitchFamily="34" charset="0"/>
        <a:buChar char="–"/>
        <a:defRPr sz="11200" kern="1200">
          <a:solidFill>
            <a:schemeClr val="tx1"/>
          </a:solidFill>
          <a:latin typeface="+mn-lt"/>
          <a:ea typeface="+mn-ea"/>
          <a:cs typeface="+mn-cs"/>
        </a:defRPr>
      </a:lvl2pPr>
      <a:lvl3pPr marL="4572000" indent="-914400" algn="l" defTabSz="3657600" rtl="0" eaLnBrk="1" latinLnBrk="0" hangingPunct="1">
        <a:spcBef>
          <a:spcPct val="20000"/>
        </a:spcBef>
        <a:buFont typeface="Arial" pitchFamily="34" charset="0"/>
        <a:buChar char="•"/>
        <a:defRPr sz="9600" kern="1200">
          <a:solidFill>
            <a:schemeClr val="tx1"/>
          </a:solidFill>
          <a:latin typeface="+mn-lt"/>
          <a:ea typeface="+mn-ea"/>
          <a:cs typeface="+mn-cs"/>
        </a:defRPr>
      </a:lvl3pPr>
      <a:lvl4pPr marL="64008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4pPr>
      <a:lvl5pPr marL="82296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5pPr>
      <a:lvl6pPr marL="100584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872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160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448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2.png"/><Relationship Id="rId8" Type="http://schemas.openxmlformats.org/officeDocument/2006/relationships/image" Target="../media/image3.png"/><Relationship Id="rId9" Type="http://schemas.openxmlformats.org/officeDocument/2006/relationships/image" Target="../media/image4.png"/><Relationship Id="rId10"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37819" y="5791200"/>
            <a:ext cx="15014852" cy="8077200"/>
          </a:xfrm>
          <a:prstGeom prst="rect">
            <a:avLst/>
          </a:prstGeom>
          <a:no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imes New Roman" pitchFamily="18" charset="0"/>
              <a:cs typeface="Times New Roman" pitchFamily="18" charset="0"/>
            </a:endParaRPr>
          </a:p>
        </p:txBody>
      </p:sp>
      <p:sp>
        <p:nvSpPr>
          <p:cNvPr id="9" name="Rectangle 8"/>
          <p:cNvSpPr/>
          <p:nvPr/>
        </p:nvSpPr>
        <p:spPr>
          <a:xfrm>
            <a:off x="16764000" y="5791200"/>
            <a:ext cx="9677400" cy="8077200"/>
          </a:xfrm>
          <a:prstGeom prst="rect">
            <a:avLst/>
          </a:prstGeom>
          <a:no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276600" y="6172200"/>
            <a:ext cx="184731" cy="1200329"/>
          </a:xfrm>
          <a:prstGeom prst="rect">
            <a:avLst/>
          </a:prstGeom>
          <a:noFill/>
        </p:spPr>
        <p:txBody>
          <a:bodyPr wrap="none" rtlCol="0">
            <a:spAutoFit/>
          </a:bodyPr>
          <a:lstStyle/>
          <a:p>
            <a:endParaRPr lang="en-US" dirty="0"/>
          </a:p>
        </p:txBody>
      </p:sp>
      <p:sp>
        <p:nvSpPr>
          <p:cNvPr id="13" name="TextBox 12"/>
          <p:cNvSpPr txBox="1"/>
          <p:nvPr/>
        </p:nvSpPr>
        <p:spPr>
          <a:xfrm>
            <a:off x="8305800" y="4114800"/>
            <a:ext cx="184731" cy="584775"/>
          </a:xfrm>
          <a:prstGeom prst="rect">
            <a:avLst/>
          </a:prstGeom>
          <a:noFill/>
        </p:spPr>
        <p:txBody>
          <a:bodyPr wrap="none" rtlCol="0">
            <a:spAutoFit/>
          </a:bodyPr>
          <a:lstStyle/>
          <a:p>
            <a:endParaRPr lang="en-US" sz="3200" dirty="0"/>
          </a:p>
        </p:txBody>
      </p:sp>
      <p:sp>
        <p:nvSpPr>
          <p:cNvPr id="14" name="TextBox 13"/>
          <p:cNvSpPr txBox="1"/>
          <p:nvPr/>
        </p:nvSpPr>
        <p:spPr>
          <a:xfrm>
            <a:off x="2964447" y="3040911"/>
            <a:ext cx="12075870" cy="1200329"/>
          </a:xfrm>
          <a:prstGeom prst="rect">
            <a:avLst/>
          </a:prstGeom>
          <a:noFill/>
        </p:spPr>
        <p:txBody>
          <a:bodyPr wrap="none" rtlCol="0">
            <a:spAutoFit/>
          </a:bodyPr>
          <a:lstStyle/>
          <a:p>
            <a:r>
              <a:rPr lang="en-US" sz="3600" dirty="0" smtClean="0">
                <a:latin typeface="Times New Roman" pitchFamily="18" charset="0"/>
                <a:cs typeface="Times New Roman" pitchFamily="18" charset="0"/>
              </a:rPr>
              <a:t>Members: Joyce Bevins and Autumn Luke</a:t>
            </a:r>
          </a:p>
          <a:p>
            <a:r>
              <a:rPr lang="en-US" sz="3600" dirty="0" smtClean="0">
                <a:latin typeface="Times New Roman" pitchFamily="18" charset="0"/>
                <a:cs typeface="Times New Roman" pitchFamily="18" charset="0"/>
              </a:rPr>
              <a:t>Mentors:  </a:t>
            </a:r>
            <a:r>
              <a:rPr lang="en-US" sz="3600" dirty="0">
                <a:latin typeface="Times New Roman" pitchFamily="18" charset="0"/>
                <a:cs typeface="Times New Roman" pitchFamily="18" charset="0"/>
              </a:rPr>
              <a:t>Thilina Gunarathne, Stephen Wu, and Bingjing Zhang</a:t>
            </a:r>
          </a:p>
        </p:txBody>
      </p:sp>
      <p:graphicFrame>
        <p:nvGraphicFramePr>
          <p:cNvPr id="21" name="Diagram 20"/>
          <p:cNvGraphicFramePr/>
          <p:nvPr>
            <p:extLst>
              <p:ext uri="{D42A27DB-BD31-4B8C-83A1-F6EECF244321}">
                <p14:modId xmlns:p14="http://schemas.microsoft.com/office/powerpoint/2010/main" val="1342961923"/>
              </p:ext>
            </p:extLst>
          </p:nvPr>
        </p:nvGraphicFramePr>
        <p:xfrm>
          <a:off x="12207803" y="5880585"/>
          <a:ext cx="15011400" cy="646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2" name="Group 21"/>
          <p:cNvGrpSpPr/>
          <p:nvPr/>
        </p:nvGrpSpPr>
        <p:grpSpPr>
          <a:xfrm>
            <a:off x="5831482" y="5880585"/>
            <a:ext cx="5404104" cy="646331"/>
            <a:chOff x="4803647" y="0"/>
            <a:chExt cx="5404104" cy="646331"/>
          </a:xfrm>
        </p:grpSpPr>
        <p:sp>
          <p:nvSpPr>
            <p:cNvPr id="23" name="Rounded Rectangle 22"/>
            <p:cNvSpPr/>
            <p:nvPr/>
          </p:nvSpPr>
          <p:spPr>
            <a:xfrm>
              <a:off x="4803647" y="0"/>
              <a:ext cx="5404104" cy="64633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Rounded Rectangle 4"/>
            <p:cNvSpPr/>
            <p:nvPr/>
          </p:nvSpPr>
          <p:spPr>
            <a:xfrm>
              <a:off x="4835198" y="31551"/>
              <a:ext cx="5341002" cy="5832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b="1" dirty="0" smtClean="0">
                  <a:latin typeface="Times New Roman" pitchFamily="18" charset="0"/>
                  <a:cs typeface="Times New Roman" pitchFamily="18" charset="0"/>
                </a:rPr>
                <a:t>Abstract</a:t>
              </a:r>
              <a:endParaRPr lang="en-US" sz="3200" kern="1200" dirty="0">
                <a:latin typeface="Times New Roman" pitchFamily="18" charset="0"/>
                <a:cs typeface="Times New Roman" pitchFamily="18" charset="0"/>
              </a:endParaRPr>
            </a:p>
          </p:txBody>
        </p:sp>
      </p:grpSp>
      <p:sp>
        <p:nvSpPr>
          <p:cNvPr id="28" name="TextBox 27"/>
          <p:cNvSpPr txBox="1"/>
          <p:nvPr/>
        </p:nvSpPr>
        <p:spPr>
          <a:xfrm>
            <a:off x="1137820" y="6753001"/>
            <a:ext cx="14791427" cy="7294305"/>
          </a:xfrm>
          <a:prstGeom prst="rect">
            <a:avLst/>
          </a:prstGeom>
          <a:noFill/>
        </p:spPr>
        <p:txBody>
          <a:bodyPr wrap="square" rtlCol="0">
            <a:spAutoFit/>
          </a:bodyPr>
          <a:lstStyle/>
          <a:p>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The primary focus of this research project was to analyze the attributes of MapReduce frameworks for data intensive computing and to compare two different MapReduce frameworks, Hadoop and Twister. MapReduce is a data processing  framework that allows developers to write applications that can process large sets of data in a timely manner with the use of distributed computing resources. One of it’s main features is the ability to partition a large computation in to a set of discrete tasks to enable of parallel processing of the computation. Google, the most popular search Engine on the internet, uses MapReduce to simplify data processing on it’s large clusters. We analyze the performance of Hadoop and Twister using the </a:t>
            </a:r>
            <a:r>
              <a:rPr lang="en-US" sz="3600" dirty="0" smtClean="0">
                <a:latin typeface="Times New Roman" pitchFamily="18" charset="0"/>
                <a:cs typeface="Times New Roman" pitchFamily="18" charset="0"/>
              </a:rPr>
              <a:t>Word Count </a:t>
            </a:r>
            <a:r>
              <a:rPr lang="en-US" sz="3600" dirty="0">
                <a:latin typeface="Times New Roman" pitchFamily="18" charset="0"/>
                <a:cs typeface="Times New Roman" pitchFamily="18" charset="0"/>
              </a:rPr>
              <a:t>application and compare the scalability and efficiency of the two frameworks for this particular application. </a:t>
            </a:r>
            <a:r>
              <a:rPr lang="en-US" sz="3600" dirty="0" smtClean="0">
                <a:latin typeface="Times New Roman" pitchFamily="18" charset="0"/>
                <a:cs typeface="Times New Roman" pitchFamily="18" charset="0"/>
              </a:rPr>
              <a:t>	</a:t>
            </a:r>
          </a:p>
          <a:p>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pic>
        <p:nvPicPr>
          <p:cNvPr id="1026" name="Picture 2" descr="C:\Users\jobevins\Desktop\DIAGRAM 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8330" y="16191185"/>
            <a:ext cx="8008645" cy="6805485"/>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29"/>
          <p:cNvSpPr/>
          <p:nvPr/>
        </p:nvSpPr>
        <p:spPr>
          <a:xfrm>
            <a:off x="1137819" y="14325600"/>
            <a:ext cx="15014851" cy="9905999"/>
          </a:xfrm>
          <a:prstGeom prst="rect">
            <a:avLst/>
          </a:prstGeom>
          <a:noFill/>
          <a:ln>
            <a:solidFill>
              <a:schemeClr val="bg1">
                <a:lumMod val="85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4" descr="C:\Users\jobevins\Desktop\twister\Captur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76100" y="15560528"/>
            <a:ext cx="7649997" cy="7436142"/>
          </a:xfrm>
          <a:prstGeom prst="rect">
            <a:avLst/>
          </a:prstGeom>
          <a:noFill/>
          <a:extLst>
            <a:ext uri="{909E8E84-426E-40dd-AFC4-6F175D3DCCD1}">
              <a14:hiddenFill xmlns:a14="http://schemas.microsoft.com/office/drawing/2010/main">
                <a:solidFill>
                  <a:srgbClr val="FFFFFF"/>
                </a:solidFill>
              </a14:hiddenFill>
            </a:ext>
          </a:extLst>
        </p:spPr>
      </p:pic>
      <p:grpSp>
        <p:nvGrpSpPr>
          <p:cNvPr id="33" name="Group 32"/>
          <p:cNvGrpSpPr/>
          <p:nvPr/>
        </p:nvGrpSpPr>
        <p:grpSpPr>
          <a:xfrm>
            <a:off x="6056347" y="14411322"/>
            <a:ext cx="5404104" cy="689211"/>
            <a:chOff x="5143091" y="27205"/>
            <a:chExt cx="5404104" cy="689211"/>
          </a:xfrm>
        </p:grpSpPr>
        <p:sp>
          <p:nvSpPr>
            <p:cNvPr id="34" name="Rounded Rectangle 33"/>
            <p:cNvSpPr/>
            <p:nvPr/>
          </p:nvSpPr>
          <p:spPr>
            <a:xfrm>
              <a:off x="5143091" y="27205"/>
              <a:ext cx="5404104" cy="64633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Rounded Rectangle 4"/>
            <p:cNvSpPr/>
            <p:nvPr/>
          </p:nvSpPr>
          <p:spPr>
            <a:xfrm>
              <a:off x="5206193" y="133187"/>
              <a:ext cx="5341002" cy="5832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b="1" kern="1200" dirty="0" smtClean="0">
                  <a:latin typeface="Times New Roman" pitchFamily="18" charset="0"/>
                  <a:cs typeface="Times New Roman" pitchFamily="18" charset="0"/>
                </a:rPr>
                <a:t>Map Reduce   Framework</a:t>
              </a:r>
              <a:endParaRPr lang="en-US" sz="3200" b="1" kern="1200" dirty="0">
                <a:latin typeface="Times New Roman" pitchFamily="18" charset="0"/>
                <a:cs typeface="Times New Roman" pitchFamily="18" charset="0"/>
              </a:endParaRPr>
            </a:p>
          </p:txBody>
        </p:sp>
      </p:grpSp>
      <p:sp>
        <p:nvSpPr>
          <p:cNvPr id="37" name="Rectangle 36"/>
          <p:cNvSpPr/>
          <p:nvPr/>
        </p:nvSpPr>
        <p:spPr>
          <a:xfrm>
            <a:off x="16783050" y="14278136"/>
            <a:ext cx="9677400" cy="9953463"/>
          </a:xfrm>
          <a:prstGeom prst="rect">
            <a:avLst/>
          </a:prstGeom>
          <a:no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19386351" y="14325600"/>
            <a:ext cx="5404104" cy="646331"/>
            <a:chOff x="4803647" y="0"/>
            <a:chExt cx="5404104" cy="646331"/>
          </a:xfrm>
        </p:grpSpPr>
        <p:sp>
          <p:nvSpPr>
            <p:cNvPr id="39" name="Rounded Rectangle 38"/>
            <p:cNvSpPr/>
            <p:nvPr/>
          </p:nvSpPr>
          <p:spPr>
            <a:xfrm>
              <a:off x="4803647" y="0"/>
              <a:ext cx="5404104" cy="64633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Rounded Rectangle 4"/>
            <p:cNvSpPr/>
            <p:nvPr/>
          </p:nvSpPr>
          <p:spPr>
            <a:xfrm>
              <a:off x="4835198" y="31551"/>
              <a:ext cx="5341002" cy="5832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endParaRPr lang="en-US" sz="3200" kern="1200" dirty="0">
                <a:latin typeface="Times New Roman" pitchFamily="18" charset="0"/>
                <a:cs typeface="Times New Roman" pitchFamily="18" charset="0"/>
              </a:endParaRPr>
            </a:p>
          </p:txBody>
        </p:sp>
      </p:grpSp>
      <p:pic>
        <p:nvPicPr>
          <p:cNvPr id="25" name="Picture 6" descr="C:\Users\lukea\Pictures\Picture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422783" y="16165785"/>
            <a:ext cx="6616732" cy="2133601"/>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6783050" y="24612601"/>
            <a:ext cx="9791700" cy="10058400"/>
          </a:xfrm>
          <a:prstGeom prst="rect">
            <a:avLst/>
          </a:prstGeom>
          <a:no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137819" y="24612600"/>
            <a:ext cx="15014852" cy="10058400"/>
          </a:xfrm>
          <a:prstGeom prst="rect">
            <a:avLst/>
          </a:prstGeom>
          <a:noFill/>
          <a:ln>
            <a:solidFill>
              <a:schemeClr val="bg1">
                <a:lumMod val="85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p:cNvGrpSpPr/>
          <p:nvPr/>
        </p:nvGrpSpPr>
        <p:grpSpPr>
          <a:xfrm>
            <a:off x="6119449" y="24844128"/>
            <a:ext cx="5404104" cy="689211"/>
            <a:chOff x="5143091" y="27205"/>
            <a:chExt cx="5404104" cy="689211"/>
          </a:xfrm>
        </p:grpSpPr>
        <p:sp>
          <p:nvSpPr>
            <p:cNvPr id="31" name="Rounded Rectangle 30"/>
            <p:cNvSpPr/>
            <p:nvPr/>
          </p:nvSpPr>
          <p:spPr>
            <a:xfrm>
              <a:off x="5143091" y="27205"/>
              <a:ext cx="5404104" cy="64633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1" name="Rounded Rectangle 4"/>
            <p:cNvSpPr/>
            <p:nvPr/>
          </p:nvSpPr>
          <p:spPr>
            <a:xfrm>
              <a:off x="5206193" y="133187"/>
              <a:ext cx="5341002" cy="5832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endParaRPr lang="en-US" sz="3200" kern="1200" dirty="0">
                <a:latin typeface="Times New Roman" pitchFamily="18" charset="0"/>
                <a:cs typeface="Times New Roman" pitchFamily="18" charset="0"/>
              </a:endParaRPr>
            </a:p>
          </p:txBody>
        </p:sp>
      </p:grpSp>
      <p:grpSp>
        <p:nvGrpSpPr>
          <p:cNvPr id="42" name="Group 41"/>
          <p:cNvGrpSpPr/>
          <p:nvPr/>
        </p:nvGrpSpPr>
        <p:grpSpPr>
          <a:xfrm>
            <a:off x="19518570" y="24905374"/>
            <a:ext cx="5404104" cy="646331"/>
            <a:chOff x="4803647" y="0"/>
            <a:chExt cx="5404104" cy="646331"/>
          </a:xfrm>
        </p:grpSpPr>
        <p:sp>
          <p:nvSpPr>
            <p:cNvPr id="43" name="Rounded Rectangle 42"/>
            <p:cNvSpPr/>
            <p:nvPr/>
          </p:nvSpPr>
          <p:spPr>
            <a:xfrm>
              <a:off x="4803647" y="0"/>
              <a:ext cx="5404104" cy="64633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4" name="Rounded Rectangle 4"/>
            <p:cNvSpPr/>
            <p:nvPr/>
          </p:nvSpPr>
          <p:spPr>
            <a:xfrm>
              <a:off x="4835198" y="31551"/>
              <a:ext cx="5341002" cy="5832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endParaRPr lang="en-US" sz="3200" kern="1200" dirty="0">
                <a:latin typeface="Times New Roman" pitchFamily="18" charset="0"/>
                <a:cs typeface="Times New Roman" pitchFamily="18" charset="0"/>
              </a:endParaRPr>
            </a:p>
          </p:txBody>
        </p:sp>
      </p:grpSp>
      <p:sp>
        <p:nvSpPr>
          <p:cNvPr id="2" name="TextBox 1"/>
          <p:cNvSpPr txBox="1"/>
          <p:nvPr/>
        </p:nvSpPr>
        <p:spPr>
          <a:xfrm>
            <a:off x="1291449" y="24282399"/>
            <a:ext cx="14861222" cy="5632311"/>
          </a:xfrm>
          <a:prstGeom prst="rect">
            <a:avLst/>
          </a:prstGeom>
          <a:noFill/>
        </p:spPr>
        <p:txBody>
          <a:bodyPr wrap="square" rtlCol="0">
            <a:spAutoFit/>
          </a:bodyPr>
          <a:lstStyle/>
          <a:p>
            <a:endParaRPr lang="en-US" sz="3600" dirty="0"/>
          </a:p>
          <a:p>
            <a:endParaRPr lang="en-US" sz="3600" b="1" dirty="0" smtClean="0"/>
          </a:p>
          <a:p>
            <a:endParaRPr lang="en-US" sz="3600" b="1" dirty="0"/>
          </a:p>
          <a:p>
            <a:r>
              <a:rPr lang="en-US" sz="3600" b="1" dirty="0" smtClean="0"/>
              <a:t>Twister Performance test: </a:t>
            </a:r>
            <a:r>
              <a:rPr lang="en-US" sz="3600" dirty="0" smtClean="0"/>
              <a:t>The </a:t>
            </a:r>
            <a:r>
              <a:rPr lang="en-US" sz="3600" dirty="0"/>
              <a:t>efficiency of Twister and </a:t>
            </a:r>
            <a:r>
              <a:rPr lang="en-US" sz="3600" dirty="0" smtClean="0"/>
              <a:t>Hadoop, was tested by </a:t>
            </a:r>
            <a:r>
              <a:rPr lang="en-US" sz="3600" dirty="0"/>
              <a:t>running </a:t>
            </a:r>
            <a:r>
              <a:rPr lang="en-US" sz="3600" dirty="0" smtClean="0"/>
              <a:t> </a:t>
            </a:r>
            <a:r>
              <a:rPr lang="en-US" sz="3600" dirty="0"/>
              <a:t>Word Count </a:t>
            </a:r>
            <a:r>
              <a:rPr lang="en-US" sz="3600" dirty="0" smtClean="0"/>
              <a:t>applications for both. </a:t>
            </a:r>
            <a:r>
              <a:rPr lang="en-US" sz="3600" dirty="0"/>
              <a:t>First </a:t>
            </a:r>
            <a:r>
              <a:rPr lang="en-US" sz="3600" dirty="0" smtClean="0"/>
              <a:t>the Twister Framework was tested by increasing </a:t>
            </a:r>
            <a:r>
              <a:rPr lang="en-US" sz="3600" dirty="0"/>
              <a:t>the bit size of a single file to </a:t>
            </a:r>
            <a:r>
              <a:rPr lang="en-US" sz="3600" dirty="0" smtClean="0"/>
              <a:t>observe </a:t>
            </a:r>
            <a:r>
              <a:rPr lang="en-US" sz="3600" dirty="0"/>
              <a:t>the difference in </a:t>
            </a:r>
            <a:r>
              <a:rPr lang="en-US" sz="3600" dirty="0" smtClean="0"/>
              <a:t>the time </a:t>
            </a:r>
            <a:r>
              <a:rPr lang="en-US" sz="3600" dirty="0"/>
              <a:t>it takes to complete the Word Count application. </a:t>
            </a:r>
            <a:r>
              <a:rPr lang="en-US" sz="3600" dirty="0" smtClean="0"/>
              <a:t>This process was executed  four </a:t>
            </a:r>
            <a:r>
              <a:rPr lang="en-US" sz="3600" dirty="0"/>
              <a:t>additional times using four different bits. An average was </a:t>
            </a:r>
            <a:r>
              <a:rPr lang="en-US" sz="3600" dirty="0" smtClean="0"/>
              <a:t>then calculated </a:t>
            </a:r>
            <a:r>
              <a:rPr lang="en-US" sz="3600" dirty="0"/>
              <a:t>after three successful </a:t>
            </a:r>
            <a:r>
              <a:rPr lang="en-US" sz="3600" dirty="0" smtClean="0"/>
              <a:t>runs to obtain an accurate result of the time the application . </a:t>
            </a:r>
            <a:endParaRPr lang="en-US" sz="3600" dirty="0"/>
          </a:p>
        </p:txBody>
      </p:sp>
      <p:sp>
        <p:nvSpPr>
          <p:cNvPr id="3" name="TextBox 2"/>
          <p:cNvSpPr txBox="1"/>
          <p:nvPr/>
        </p:nvSpPr>
        <p:spPr>
          <a:xfrm>
            <a:off x="18276100" y="25831799"/>
            <a:ext cx="7523541" cy="5632311"/>
          </a:xfrm>
          <a:prstGeom prst="rect">
            <a:avLst/>
          </a:prstGeom>
          <a:noFill/>
        </p:spPr>
        <p:txBody>
          <a:bodyPr wrap="square" rtlCol="0">
            <a:spAutoFit/>
          </a:bodyPr>
          <a:lstStyle/>
          <a:p>
            <a:r>
              <a:rPr lang="en-US" sz="3600" dirty="0"/>
              <a:t>Future work will include applying the same test to the Hadoop Word Count application. After three runs are successfully completed for the Hadoop framework, an average will be calculated and compared with the average of Twister. </a:t>
            </a:r>
            <a:r>
              <a:rPr lang="en-US" sz="3600" dirty="0" smtClean="0"/>
              <a:t>For this purpose, the best average time will decipher </a:t>
            </a:r>
            <a:r>
              <a:rPr lang="en-US" sz="3600" dirty="0"/>
              <a:t>which MapReduce framework can be utilized most efficiently. </a:t>
            </a:r>
          </a:p>
        </p:txBody>
      </p:sp>
      <p:sp>
        <p:nvSpPr>
          <p:cNvPr id="4" name="TextBox 3"/>
          <p:cNvSpPr txBox="1"/>
          <p:nvPr/>
        </p:nvSpPr>
        <p:spPr>
          <a:xfrm>
            <a:off x="9472373" y="15938955"/>
            <a:ext cx="7864563" cy="215444"/>
          </a:xfrm>
          <a:prstGeom prst="rect">
            <a:avLst/>
          </a:prstGeom>
          <a:noFill/>
        </p:spPr>
        <p:txBody>
          <a:bodyPr wrap="square" rtlCol="0">
            <a:spAutoFit/>
          </a:bodyPr>
          <a:lstStyle/>
          <a:p>
            <a:r>
              <a:rPr lang="en-US" sz="800" dirty="0" smtClean="0">
                <a:latin typeface="Times New Roman" pitchFamily="18" charset="0"/>
                <a:cs typeface="Times New Roman" pitchFamily="18" charset="0"/>
              </a:rPr>
              <a:t>  1. Input                                 2. split                                   3. map                               4. shuffle                            5. Reduce                                 6. Result</a:t>
            </a:r>
            <a:endParaRPr lang="en-US" sz="800" dirty="0">
              <a:latin typeface="Times New Roman" pitchFamily="18" charset="0"/>
              <a:cs typeface="Times New Roman" pitchFamily="18" charset="0"/>
            </a:endParaRPr>
          </a:p>
        </p:txBody>
      </p:sp>
      <p:sp>
        <p:nvSpPr>
          <p:cNvPr id="6" name="Rectangle 5"/>
          <p:cNvSpPr/>
          <p:nvPr/>
        </p:nvSpPr>
        <p:spPr>
          <a:xfrm>
            <a:off x="9497773" y="18440400"/>
            <a:ext cx="4873353" cy="3970318"/>
          </a:xfrm>
          <a:prstGeom prst="rect">
            <a:avLst/>
          </a:prstGeom>
        </p:spPr>
        <p:txBody>
          <a:bodyPr wrap="square">
            <a:spAutoFit/>
          </a:bodyPr>
          <a:lstStyle/>
          <a:p>
            <a:pPr marL="571500" indent="-571500">
              <a:buFont typeface="Arial" pitchFamily="34" charset="0"/>
              <a:buChar char="•"/>
            </a:pPr>
            <a:r>
              <a:rPr lang="en-US" sz="3600" dirty="0">
                <a:latin typeface="Times New Roman" pitchFamily="18" charset="0"/>
                <a:cs typeface="Times New Roman" pitchFamily="18" charset="0"/>
              </a:rPr>
              <a:t>an input </a:t>
            </a:r>
            <a:r>
              <a:rPr lang="en-US" sz="3600" dirty="0" smtClean="0">
                <a:latin typeface="Times New Roman" pitchFamily="18" charset="0"/>
                <a:cs typeface="Times New Roman" pitchFamily="18" charset="0"/>
              </a:rPr>
              <a:t>reader</a:t>
            </a:r>
          </a:p>
          <a:p>
            <a:pPr marL="571500" indent="-571500">
              <a:buFont typeface="Arial" pitchFamily="34" charset="0"/>
              <a:buChar char="•"/>
            </a:pPr>
            <a:r>
              <a:rPr lang="en-US" sz="3600" dirty="0">
                <a:latin typeface="Times New Roman" pitchFamily="18" charset="0"/>
                <a:cs typeface="Times New Roman" pitchFamily="18" charset="0"/>
              </a:rPr>
              <a:t>a Map function</a:t>
            </a:r>
          </a:p>
          <a:p>
            <a:pPr marL="571500" indent="-571500">
              <a:buFont typeface="Arial" pitchFamily="34" charset="0"/>
              <a:buChar char="•"/>
            </a:pPr>
            <a:r>
              <a:rPr lang="en-US" sz="3600" dirty="0">
                <a:latin typeface="Times New Roman" pitchFamily="18" charset="0"/>
                <a:cs typeface="Times New Roman" pitchFamily="18" charset="0"/>
              </a:rPr>
              <a:t>a partition function</a:t>
            </a:r>
          </a:p>
          <a:p>
            <a:pPr marL="571500" indent="-571500">
              <a:buFont typeface="Arial" pitchFamily="34" charset="0"/>
              <a:buChar char="•"/>
            </a:pPr>
            <a:r>
              <a:rPr lang="en-US" sz="3600" dirty="0">
                <a:latin typeface="Times New Roman" pitchFamily="18" charset="0"/>
                <a:cs typeface="Times New Roman" pitchFamily="18" charset="0"/>
              </a:rPr>
              <a:t>a compare function</a:t>
            </a:r>
          </a:p>
          <a:p>
            <a:pPr marL="571500" indent="-571500">
              <a:buFont typeface="Arial" pitchFamily="34" charset="0"/>
              <a:buChar char="•"/>
            </a:pPr>
            <a:r>
              <a:rPr lang="en-US" sz="3600" dirty="0">
                <a:latin typeface="Times New Roman" pitchFamily="18" charset="0"/>
                <a:cs typeface="Times New Roman" pitchFamily="18" charset="0"/>
              </a:rPr>
              <a:t>a Reduce function</a:t>
            </a:r>
          </a:p>
          <a:p>
            <a:pPr marL="571500" indent="-571500">
              <a:buFont typeface="Arial" pitchFamily="34" charset="0"/>
              <a:buChar char="•"/>
            </a:pPr>
            <a:r>
              <a:rPr lang="en-US" sz="3600" dirty="0">
                <a:latin typeface="Times New Roman" pitchFamily="18" charset="0"/>
                <a:cs typeface="Times New Roman" pitchFamily="18" charset="0"/>
              </a:rPr>
              <a:t>an output writer</a:t>
            </a:r>
          </a:p>
          <a:p>
            <a:endParaRPr lang="en-US" sz="3600" dirty="0">
              <a:latin typeface="Times New Roman" pitchFamily="18" charset="0"/>
              <a:cs typeface="Times New Roman" pitchFamily="18" charset="0"/>
            </a:endParaRPr>
          </a:p>
        </p:txBody>
      </p:sp>
      <p:sp>
        <p:nvSpPr>
          <p:cNvPr id="8" name="TextBox 7"/>
          <p:cNvSpPr txBox="1"/>
          <p:nvPr/>
        </p:nvSpPr>
        <p:spPr>
          <a:xfrm>
            <a:off x="18276100" y="12039600"/>
            <a:ext cx="184731" cy="1200329"/>
          </a:xfrm>
          <a:prstGeom prst="rect">
            <a:avLst/>
          </a:prstGeom>
          <a:noFill/>
        </p:spPr>
        <p:txBody>
          <a:bodyPr wrap="none" rtlCol="0">
            <a:spAutoFit/>
          </a:bodyPr>
          <a:lstStyle/>
          <a:p>
            <a:endParaRPr lang="en-US" dirty="0"/>
          </a:p>
        </p:txBody>
      </p:sp>
      <p:sp>
        <p:nvSpPr>
          <p:cNvPr id="10" name="Rectangle 9"/>
          <p:cNvSpPr/>
          <p:nvPr/>
        </p:nvSpPr>
        <p:spPr>
          <a:xfrm>
            <a:off x="21131121" y="14357151"/>
            <a:ext cx="1939955" cy="535531"/>
          </a:xfrm>
          <a:prstGeom prst="rect">
            <a:avLst/>
          </a:prstGeom>
        </p:spPr>
        <p:txBody>
          <a:bodyPr wrap="none">
            <a:spAutoFit/>
          </a:bodyPr>
          <a:lstStyle/>
          <a:p>
            <a:pPr lvl="0" algn="ctr" defTabSz="1422400">
              <a:lnSpc>
                <a:spcPct val="90000"/>
              </a:lnSpc>
              <a:spcBef>
                <a:spcPct val="0"/>
              </a:spcBef>
              <a:spcAft>
                <a:spcPct val="35000"/>
              </a:spcAft>
            </a:pPr>
            <a:r>
              <a:rPr lang="en-US" sz="3200" b="1" dirty="0" smtClean="0">
                <a:solidFill>
                  <a:schemeClr val="bg1"/>
                </a:solidFill>
                <a:latin typeface="Times New Roman" pitchFamily="18" charset="0"/>
                <a:cs typeface="Times New Roman" pitchFamily="18" charset="0"/>
              </a:rPr>
              <a:t>Execution</a:t>
            </a:r>
            <a:endParaRPr lang="en-US" sz="3200" b="1" dirty="0">
              <a:solidFill>
                <a:schemeClr val="bg1"/>
              </a:solidFill>
              <a:latin typeface="Times New Roman" pitchFamily="18" charset="0"/>
              <a:cs typeface="Times New Roman" pitchFamily="18" charset="0"/>
            </a:endParaRPr>
          </a:p>
        </p:txBody>
      </p:sp>
      <p:sp>
        <p:nvSpPr>
          <p:cNvPr id="12" name="Rectangle 11"/>
          <p:cNvSpPr/>
          <p:nvPr/>
        </p:nvSpPr>
        <p:spPr>
          <a:xfrm>
            <a:off x="20715366" y="24881036"/>
            <a:ext cx="2771464" cy="646331"/>
          </a:xfrm>
          <a:prstGeom prst="rect">
            <a:avLst/>
          </a:prstGeom>
        </p:spPr>
        <p:txBody>
          <a:bodyPr wrap="none">
            <a:spAutoFit/>
          </a:bodyPr>
          <a:lstStyle/>
          <a:p>
            <a:r>
              <a:rPr lang="en-US" sz="3600" b="1" dirty="0" smtClean="0">
                <a:solidFill>
                  <a:schemeClr val="bg1"/>
                </a:solidFill>
                <a:latin typeface="Times New Roman" pitchFamily="18" charset="0"/>
                <a:cs typeface="Times New Roman" pitchFamily="18" charset="0"/>
              </a:rPr>
              <a:t>Future Work</a:t>
            </a:r>
            <a:endParaRPr lang="en-US" sz="3600" b="1" dirty="0">
              <a:solidFill>
                <a:schemeClr val="bg1"/>
              </a:solidFill>
              <a:latin typeface="Times New Roman" pitchFamily="18" charset="0"/>
              <a:cs typeface="Times New Roman" pitchFamily="18" charset="0"/>
            </a:endParaRPr>
          </a:p>
        </p:txBody>
      </p:sp>
      <p:sp>
        <p:nvSpPr>
          <p:cNvPr id="15" name="Rectangle 14"/>
          <p:cNvSpPr/>
          <p:nvPr/>
        </p:nvSpPr>
        <p:spPr>
          <a:xfrm>
            <a:off x="8219956" y="24854492"/>
            <a:ext cx="1564852" cy="584775"/>
          </a:xfrm>
          <a:prstGeom prst="rect">
            <a:avLst/>
          </a:prstGeom>
        </p:spPr>
        <p:txBody>
          <a:bodyPr wrap="none">
            <a:spAutoFit/>
          </a:bodyPr>
          <a:lstStyle/>
          <a:p>
            <a:r>
              <a:rPr lang="en-US" sz="3200" b="1" dirty="0" smtClean="0">
                <a:solidFill>
                  <a:schemeClr val="bg1"/>
                </a:solidFill>
                <a:latin typeface="Times New Roman" pitchFamily="18" charset="0"/>
                <a:cs typeface="Times New Roman" pitchFamily="18" charset="0"/>
              </a:rPr>
              <a:t>Results </a:t>
            </a:r>
            <a:endParaRPr lang="en-US" sz="3200" dirty="0"/>
          </a:p>
        </p:txBody>
      </p:sp>
      <p:sp>
        <p:nvSpPr>
          <p:cNvPr id="16" name="Rectangle 15"/>
          <p:cNvSpPr/>
          <p:nvPr/>
        </p:nvSpPr>
        <p:spPr>
          <a:xfrm>
            <a:off x="20493739" y="5910590"/>
            <a:ext cx="3556358" cy="584775"/>
          </a:xfrm>
          <a:prstGeom prst="rect">
            <a:avLst/>
          </a:prstGeom>
        </p:spPr>
        <p:txBody>
          <a:bodyPr wrap="none">
            <a:spAutoFit/>
          </a:bodyPr>
          <a:lstStyle/>
          <a:p>
            <a:r>
              <a:rPr lang="en-US" sz="3200" b="1" dirty="0" smtClean="0">
                <a:solidFill>
                  <a:schemeClr val="bg1"/>
                </a:solidFill>
                <a:latin typeface="Times New Roman" pitchFamily="18" charset="0"/>
                <a:cs typeface="Times New Roman" pitchFamily="18" charset="0"/>
              </a:rPr>
              <a:t>Twister vs. Hadoop</a:t>
            </a:r>
            <a:endParaRPr lang="en-US" sz="3200" dirty="0"/>
          </a:p>
        </p:txBody>
      </p:sp>
      <p:pic>
        <p:nvPicPr>
          <p:cNvPr id="17" name="Picture 2" descr="C:\Users\jobevins\Desktop\2graph.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28686" y="29337000"/>
            <a:ext cx="8813800" cy="5059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4632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TotalTime>
  <Words>209</Words>
  <Application>Microsoft Macintosh PowerPoint</Application>
  <PresentationFormat>Custom</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Bevins, Joyce</dc:creator>
  <cp:lastModifiedBy>CERSER</cp:lastModifiedBy>
  <cp:revision>37</cp:revision>
  <dcterms:created xsi:type="dcterms:W3CDTF">2011-07-12T19:54:44Z</dcterms:created>
  <dcterms:modified xsi:type="dcterms:W3CDTF">2012-01-26T16:29:51Z</dcterms:modified>
</cp:coreProperties>
</file>